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6"/>
  </p:handoutMasterIdLst>
  <p:sldIdLst>
    <p:sldId id="256" r:id="rId2"/>
    <p:sldId id="257" r:id="rId3"/>
    <p:sldId id="261" r:id="rId4"/>
    <p:sldId id="259" r:id="rId5"/>
    <p:sldId id="265" r:id="rId6"/>
    <p:sldId id="267" r:id="rId7"/>
    <p:sldId id="269" r:id="rId8"/>
    <p:sldId id="270" r:id="rId9"/>
    <p:sldId id="271" r:id="rId10"/>
    <p:sldId id="272" r:id="rId11"/>
    <p:sldId id="273" r:id="rId12"/>
    <p:sldId id="274" r:id="rId13"/>
    <p:sldId id="280" r:id="rId14"/>
    <p:sldId id="275" r:id="rId15"/>
    <p:sldId id="276" r:id="rId16"/>
    <p:sldId id="277" r:id="rId17"/>
    <p:sldId id="278" r:id="rId18"/>
    <p:sldId id="281" r:id="rId19"/>
    <p:sldId id="283" r:id="rId20"/>
    <p:sldId id="284" r:id="rId21"/>
    <p:sldId id="285" r:id="rId22"/>
    <p:sldId id="286" r:id="rId23"/>
    <p:sldId id="287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4D4AF-EF16-449C-B5FC-6179A867064A}" type="datetimeFigureOut">
              <a:rPr lang="ru-RU" smtClean="0"/>
              <a:t>27.03.2014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D2E8F-9F33-4EDA-BC88-83D4F746EF1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A3A7A18-C8FA-4A6A-8809-DB5BB599CA2D}" type="datetimeFigureOut">
              <a:rPr lang="ru-RU" smtClean="0"/>
              <a:pPr/>
              <a:t>27.03.2014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6E3D107-28A6-4B92-AC16-1D636759A6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</a:rPr>
              <a:t>ДЕТСКАЯ </a:t>
            </a:r>
            <a:br>
              <a:rPr lang="ru-RU" altLang="ru-RU" b="1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</a:rPr>
              <a:t>ГИПЕРАКТИВНОСТЬ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58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8785225" cy="503237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Питание</a:t>
            </a:r>
            <a:endParaRPr lang="ru-RU" alt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836712"/>
            <a:ext cx="8640960" cy="5761038"/>
          </a:xfrm>
        </p:spPr>
        <p:txBody>
          <a:bodyPr>
            <a:noAutofit/>
          </a:bodyPr>
          <a:lstStyle/>
          <a:p>
            <a:pPr marL="0" indent="0" algn="just">
              <a:buFontTx/>
              <a:buNone/>
            </a:pP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причин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гиперактивности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может стать </a:t>
            </a:r>
            <a:r>
              <a:rPr lang="ru-RU" alt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неправильное питание ребенка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нынешний рост заболеваемости СДВГ и продукты, которые сегодня попадают на стол ребенку. </a:t>
            </a:r>
          </a:p>
          <a:p>
            <a:pPr marL="0" indent="0" algn="just">
              <a:buNone/>
              <a:tabLst>
                <a:tab pos="92075" algn="l"/>
              </a:tabLst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неразлучны с бутылками колы, фанты, спрайта и прочих "замечательных" напитков. Помимо большого количества сахара, в них содержится столько пищевых красителей и </a:t>
            </a:r>
            <a:r>
              <a:rPr lang="ru-RU" alt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ароматизаторов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они просто не успевают выводиться естественным путем. </a:t>
            </a: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вызывает большое скопление шлаков, отравляющих организм. </a:t>
            </a:r>
          </a:p>
          <a:p>
            <a:pPr algn="just">
              <a:buFontTx/>
              <a:buNone/>
            </a:pPr>
            <a:endParaRPr lang="ru-RU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None/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None/>
            </a:pP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None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endParaRPr lang="ru-RU" altLang="ru-RU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111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260648"/>
            <a:ext cx="8229600" cy="777875"/>
          </a:xfrm>
        </p:spPr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Окружающая среда - природа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24744"/>
            <a:ext cx="8229600" cy="536098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90000"/>
              </a:lnSpc>
              <a:buFontTx/>
              <a:buNone/>
              <a:tabLst>
                <a:tab pos="0" algn="l"/>
              </a:tabLst>
            </a:pP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Ухудшающаяся </a:t>
            </a: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каждым годом </a:t>
            </a:r>
            <a:r>
              <a:rPr lang="ru-RU" alt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обстановка </a:t>
            </a: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ведет к различным нарушениям здоровья, психического в том числе.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alt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</a:t>
            </a: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плохой экологии страдают дети. Их здоровье разрушается на самой начальной стадии своего формирования.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промышленность буквально насыщает окружающую среду солями тяжелых металлов. </a:t>
            </a:r>
          </a:p>
          <a:p>
            <a:pPr marL="0" indent="0" algn="just">
              <a:lnSpc>
                <a:spcPct val="90000"/>
              </a:lnSpc>
              <a:buFontTx/>
              <a:buNone/>
            </a:pPr>
            <a:r>
              <a:rPr lang="ru-RU" alt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показали исследования специалистов разных стран, в организме </a:t>
            </a:r>
            <a:r>
              <a:rPr lang="ru-RU" altLang="ru-RU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гиперактивных</a:t>
            </a:r>
            <a:r>
              <a:rPr lang="ru-RU" alt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детей содержится довольно большое количество свинца и очень часто - алюминия.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39355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Окружающая среда - техника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8892480" cy="5400823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Не стоит забывать и об электромагнитных колебаниях, которые излучают телевизоры и компьютеры.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А ведь дети проводят рядом с ними большую часть своей жизни. Как известно, эмоциональное возбуждение, возникающее за время, проведенное у компьютера, может привести к ухудшению зрения, вызывать головные боли, психологические проблемы, такие как депрессия, неспособность концентрировать внимание, бессонница.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Кроме того, компьютерные игры очень возбуждают психику ребенка, а в данном случае это категорически противопоказано.  </a:t>
            </a:r>
          </a:p>
        </p:txBody>
      </p:sp>
    </p:spTree>
    <p:extLst>
      <p:ext uri="{BB962C8B-B14F-4D97-AF65-F5344CB8AC3E}">
        <p14:creationId xmlns:p14="http://schemas.microsoft.com/office/powerpoint/2010/main" xmlns="" val="18648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20688"/>
            <a:ext cx="8280920" cy="4896544"/>
          </a:xfrm>
        </p:spPr>
        <p:txBody>
          <a:bodyPr>
            <a:noAutofit/>
          </a:bodyPr>
          <a:lstStyle/>
          <a:p>
            <a:pPr algn="just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международной классификации выделяют три формы СДВГ:</a:t>
            </a:r>
            <a:r>
              <a:rPr lang="ru-RU" alt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 первой форме </a:t>
            </a:r>
            <a:r>
              <a:rPr lang="ru-RU" alt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гиперактивность</a:t>
            </a: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сочетается с нарушениями внимания; по распространенности это самая частая форма заболевания.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Во второй форме - преобладают нарушения внимания.</a:t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В третьей форме - преобладает </a:t>
            </a:r>
            <a:r>
              <a:rPr lang="ru-RU" alt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гиперактивность</a:t>
            </a:r>
            <a:r>
              <a:rPr lang="ru-RU" alt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86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chemeClr val="bg1"/>
                </a:solidFill>
              </a:rPr>
              <a:t>Характеристика нарушений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44824"/>
            <a:ext cx="8517260" cy="4536529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Болезненно повышенная двигательная активность, до полной расторможенности: Ребенок ни минуты не сидит спокойно, постоянно ерзает, хватает руками окружающие предметы, делает множество лишних движений, много, но </a:t>
            </a:r>
            <a:r>
              <a:rPr lang="ru-RU" altLang="ru-RU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нецеленаправленно </a:t>
            </a: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двигается, болтлив, не может тихо, спокойно заниматься чем-либо на досуге.</a:t>
            </a:r>
          </a:p>
          <a:p>
            <a:pPr marL="609600" indent="-609600" algn="just">
              <a:buFontTx/>
              <a:buNone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следствие – нарушенная социализация ребенка. 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611188" y="981075"/>
            <a:ext cx="82296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sz="3200" b="1" dirty="0" err="1">
                <a:solidFill>
                  <a:schemeClr val="bg1"/>
                </a:solidFill>
              </a:rPr>
              <a:t>Гиперактивность</a:t>
            </a:r>
            <a:r>
              <a:rPr lang="ru-RU" altLang="ru-RU" sz="3200" b="1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63519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chemeClr val="bg1"/>
                </a:solidFill>
              </a:rPr>
              <a:t>Характеристика нарушений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6530" y="2060848"/>
            <a:ext cx="8517260" cy="3384376"/>
          </a:xfrm>
        </p:spPr>
        <p:txBody>
          <a:bodyPr/>
          <a:lstStyle/>
          <a:p>
            <a:r>
              <a:rPr lang="ru-RU" altLang="ru-RU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Часто начинает отвечать, не подумав или не дослушав </a:t>
            </a:r>
            <a:r>
              <a:rPr lang="ru-RU" altLang="ru-RU" sz="2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вопрос.</a:t>
            </a:r>
            <a:endParaRPr lang="ru-RU" altLang="ru-RU" sz="28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трудом дожидается своей очереди в различных </a:t>
            </a:r>
            <a:r>
              <a:rPr lang="ru-RU" altLang="ru-RU" sz="2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ситуациях.</a:t>
            </a:r>
            <a:endParaRPr lang="ru-RU" altLang="ru-RU" sz="28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разговоре часто прерывает, мешает (пристает) </a:t>
            </a:r>
            <a:r>
              <a:rPr lang="ru-RU" altLang="ru-RU" sz="28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окружающим.</a:t>
            </a:r>
            <a:endParaRPr lang="ru-RU" altLang="ru-RU" sz="28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611188" y="981075"/>
            <a:ext cx="82296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Импульсивность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23684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561975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нарушений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3852" y="1196752"/>
            <a:ext cx="8990148" cy="5198665"/>
          </a:xfrm>
        </p:spPr>
        <p:txBody>
          <a:bodyPr>
            <a:noAutofit/>
          </a:bodyPr>
          <a:lstStyle/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сосредоточиться, делает много ошибок из-за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невнимательности.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трудно поддерживать внимание при выполнении заданий или во время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 отвлекается на посторонние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стимулы.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может до конца закончить поставленную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задачу.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Слушает, но кажется, что не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слышит.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Избегает выполнения задач, требующих постоянного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внимания.</a:t>
            </a: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теряет личные вещи, необходимые в школе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92075" indent="-92075"/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Забывчив.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Стремится сразу, здесь и сейчас, получить поощрение за свой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2075" indent="-92075"/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сильно разнящийся уровень выполнения заданий по различным учебным </a:t>
            </a:r>
            <a:r>
              <a:rPr lang="ru-RU" altLang="ru-RU" sz="2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endParaRPr lang="ru-RU" altLang="ru-RU" sz="2200" b="1" dirty="0">
              <a:solidFill>
                <a:srgbClr val="000066"/>
              </a:solidFill>
            </a:endParaRPr>
          </a:p>
          <a:p>
            <a:pPr marL="609600" indent="-609600">
              <a:buFontTx/>
              <a:buNone/>
            </a:pP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>
              <a:buFontTx/>
              <a:buNone/>
            </a:pP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395536" y="620688"/>
            <a:ext cx="82296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внимания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31231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260350"/>
            <a:ext cx="8785225" cy="640873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Особенности работы мозга у </a:t>
            </a:r>
            <a:r>
              <a:rPr lang="ru-RU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СДВГ-детей</a:t>
            </a:r>
            <a:endParaRPr lang="ru-RU" sz="3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СДВГ испытывают широкий спектр поведенческих, когнитивных и коммуникативных затруднений, нарушающих их повседневное функционирование и самочувствие.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      Мозг ребёнка СДВГ работает циклично: 10-15 минут работы, а потом на 5-7 минут ребёнок как бы выключается, у него не хватает энергии на продолжение работы и ему требуется эту энергию набрать. В эти 5-7 минут для того, чтобы сознание было включено, ребёнок вынужден вертеть головой, двигать конечностями или всем туловищем.</a:t>
            </a:r>
            <a:endParaRPr lang="ru-RU" alt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507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620688"/>
            <a:ext cx="8136904" cy="4968552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Подход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 лечению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гиперактивного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ребенка и его адаптации в коллективе должен быть комплексным.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Ни одна таблетка не может научить человека, как надо себя вести. Неадекватное поведение, возникшее в детстве, способно зафиксироваться и привычно воспроизводиться..." - отмечает специалист по работе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гиперактивными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детьми доктор медицинских наук, профессор Ю.С. Шевченко.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764704"/>
            <a:ext cx="8280920" cy="54006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Лечение и воспитание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гиперактивного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ребенка должно проводиться комплексно, при участии специалистов: невролога, психолога, педагога и др.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главное роль отводится, конечно же, родителям, без их участие помощь специалистов может оказаться неэффективной.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Главной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задачей родителей является обеспечение общего эмоционально-нейтрального фона развития и обучения ребенка.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404664"/>
            <a:ext cx="7704856" cy="561662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ГИПЕРАКТИВНОСТЬ ДЕТСКАЯ </a:t>
            </a:r>
            <a:endParaRPr lang="ru-RU" alt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СДВГ – синдром дефицита внимания с </a:t>
            </a:r>
            <a:r>
              <a:rPr lang="ru-RU" alt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гиперактивностью</a:t>
            </a: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 algn="just">
              <a:buNone/>
            </a:pP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ГРДВ – </a:t>
            </a:r>
            <a:r>
              <a:rPr lang="ru-RU" alt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гиперкинетическое</a:t>
            </a:r>
            <a:r>
              <a:rPr lang="ru-RU" alt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расстройство и дефицит внимания</a:t>
            </a:r>
            <a:r>
              <a:rPr lang="ru-RU" alt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отклонение от возрастных норм онтогенетического развития, характеризующееся невнимательностью, отвлекаемостью, импульсивностью в социальном поведении и интеллектуальной деятельности, повышенной активностью при нормальном уровне интеллектуального развития</a:t>
            </a: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alt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это приводит к слабой успеваемости в школе и низкой самооценке. Первые признаки </a:t>
            </a:r>
            <a:r>
              <a:rPr lang="ru-RU" alt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гиперактивности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наблюдаются в раннем возрасте.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84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908720"/>
            <a:ext cx="8280919" cy="5217443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Завышенные требования  и увеличение учебных нагрузок ведут к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переутомляемости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капризам и отказу от учебы вовсе. 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Гиперактивномн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ребенку, как правило, делают огромное количество замечаний и дома, и в детском саду, и в школе, в связи с этим страдает его самооценка, поэтому надо почаще хвалить его за успехи и достижения, даже самые незначительные. Но похвала должна быть искренняя, заслуженная, иначе ребенок перестанет доверять вам.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5577483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Коррекционная работа при СДВГ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      В работе с ребёнком, имеющим серьёзные нарушения внимания, обязательно нужно наличие у него положительной мотивации.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Такая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мотивация может возникнуть, если в классе хороший и понимающий учитель, если родители действительно заинтересованы в том, чтобы помочь своему ребёнку.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980728"/>
            <a:ext cx="7992888" cy="3450696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Компьютерные игры</a:t>
            </a:r>
          </a:p>
          <a:p>
            <a:pPr lvl="0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      Компьютерные игры чрезвычайно привлекательны для ребёнка. Если соблюдать элементарную гигиену здоровья и позволять ребёнку играть не более 1 часа в день, то вполне можно использовать компьютерные игры для развития различных свойств внимания.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        </a:t>
            </a:r>
          </a:p>
          <a:p>
            <a:pPr>
              <a:lnSpc>
                <a:spcPct val="150000"/>
              </a:lnSpc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484784"/>
            <a:ext cx="8280920" cy="388843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Концентрацию внимания, его устойчивость и интенсивность, а также память и способность предвидеть результаты своей деятельности надо начинать тренировать с детства, не откладывая это в долгий ящик. Для этого применяются специальные подвижные, групповые и компьютерные развивающие игры.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Необходимость тренировок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764704"/>
            <a:ext cx="8352928" cy="43924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Добиться того, чтобы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гиперактивный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ребенок стал послушным и покладистым, еще не удавалось НИКОМУ, а научиться жить в мире и сотрудничать ним - вполне посильная задача.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548680"/>
            <a:ext cx="8138294" cy="3528392"/>
          </a:xfrm>
        </p:spPr>
        <p:txBody>
          <a:bodyPr>
            <a:noAutofit/>
          </a:bodyPr>
          <a:lstStyle/>
          <a:p>
            <a:pPr marL="0" indent="0" algn="just">
              <a:buFontTx/>
              <a:buNone/>
            </a:pPr>
            <a:r>
              <a:rPr lang="ru-RU" alt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Заболевание вызвано пораженностью лобных долей мозга, отвечающих за планомерность действий и контроль поведения – структуры </a:t>
            </a:r>
            <a:r>
              <a:rPr lang="ru-RU" alt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мозга, </a:t>
            </a:r>
            <a:r>
              <a:rPr lang="ru-RU" alt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которые тормозят наши </a:t>
            </a:r>
            <a:r>
              <a:rPr lang="ru-RU" alt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эмоции и </a:t>
            </a:r>
            <a:r>
              <a:rPr lang="ru-RU" altLang="ru-RU" sz="28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поведение ослабевают, но одновременно другие структуры, отвечающие за активность – начинают работать во всю </a:t>
            </a:r>
            <a:r>
              <a:rPr lang="ru-RU" alt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мощь</a:t>
            </a:r>
            <a:r>
              <a:rPr lang="ru-RU" alt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основе синдрома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гиперактивности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лежит минимальная мозговая дисфункция (ММД), наличие которой определяет врач-невропатолог после проведения специальной диагностики. При необходимости назначается медикаментозное лечение.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alt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391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936526"/>
          </a:xfrm>
        </p:spPr>
        <p:txBody>
          <a:bodyPr>
            <a:noAutofit/>
          </a:bodyPr>
          <a:lstStyle/>
          <a:p>
            <a:r>
              <a:rPr lang="ru-RU" alt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возникновения </a:t>
            </a:r>
            <a:r>
              <a:rPr lang="ru-RU" alt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гиперактивности</a:t>
            </a:r>
            <a:r>
              <a:rPr lang="ru-RU" alt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нарушения внимания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844824"/>
            <a:ext cx="8642350" cy="4752999"/>
          </a:xfrm>
        </p:spPr>
        <p:txBody>
          <a:bodyPr>
            <a:normAutofit lnSpcReduction="10000"/>
          </a:bodyPr>
          <a:lstStyle/>
          <a:p>
            <a:pPr marL="609600" indent="-609600">
              <a:buFontTx/>
              <a:buAutoNum type="arabicPeriod"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Генетические причины, наследственность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Органические поражения ЦНС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Неблагоприятные роды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Осложненная беременность</a:t>
            </a:r>
          </a:p>
          <a:p>
            <a:pPr marL="609600" indent="-609600">
              <a:buFontTx/>
              <a:buAutoNum type="arabicPeriod"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Инфекция в первые годы жизни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Благоприобретенная </a:t>
            </a:r>
            <a:r>
              <a:rPr lang="ru-RU" altLang="ru-RU" sz="28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гиперактивность</a:t>
            </a:r>
            <a:r>
              <a:rPr lang="ru-RU" altLang="ru-RU" sz="28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вследствие неправильного воспитания (чрезмерная строгость, требовательность к ребенку со стороны родителей, слишком сильная опека</a:t>
            </a:r>
            <a:r>
              <a:rPr lang="ru-RU" altLang="ru-RU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buNone/>
            </a:pPr>
            <a:endParaRPr lang="ru-RU" altLang="ru-RU" sz="28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270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92696"/>
            <a:ext cx="8229600" cy="864096"/>
          </a:xfrm>
        </p:spPr>
        <p:txBody>
          <a:bodyPr>
            <a:normAutofit/>
          </a:bodyPr>
          <a:lstStyle/>
          <a:p>
            <a:r>
              <a:rPr lang="ru-RU" alt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</a:t>
            </a:r>
            <a:endParaRPr lang="ru-RU" alt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132856"/>
            <a:ext cx="8496944" cy="3744069"/>
          </a:xfrm>
        </p:spPr>
        <p:txBody>
          <a:bodyPr>
            <a:noAutofit/>
          </a:bodyPr>
          <a:lstStyle/>
          <a:p>
            <a:pPr algn="just">
              <a:buFontTx/>
              <a:buNone/>
            </a:pP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По данным некоторых специалистов, у 57% родителей, чьи дети страдают этим заболеванием, в детстве отмечались такие же симптомы. Многие на приеме у врача рассказывают про свое трудное детство: как непросто было им в школе, сколько приходилось лечиться, и вот теперь те же проблемы возникают у собственных детей. </a:t>
            </a:r>
            <a:b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8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261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793"/>
            <a:ext cx="8229600" cy="981075"/>
          </a:xfrm>
        </p:spPr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Беременность и роды</a:t>
            </a:r>
            <a:endParaRPr lang="ru-RU" alt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908720"/>
            <a:ext cx="8208912" cy="5472608"/>
          </a:xfrm>
        </p:spPr>
        <p:txBody>
          <a:bodyPr>
            <a:noAutofit/>
          </a:bodyPr>
          <a:lstStyle/>
          <a:p>
            <a:pPr marL="0" indent="0" algn="just">
              <a:buFontTx/>
              <a:buNone/>
            </a:pP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одной из теорий считается, что СДВГ связано с органическим поражением головного мозга, которое может возникнуть во время беременности, родов, а также в первые дни жизни ребенка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FontTx/>
              <a:buNone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опасны во время беременности травмы в области живота. </a:t>
            </a:r>
            <a:endParaRPr lang="ru-RU" altLang="ru-RU" sz="28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Tx/>
              <a:buNone/>
            </a:pP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Впрочем</a:t>
            </a:r>
            <a:r>
              <a:rPr lang="ru-RU" alt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страшны травмы не только физические, но и психологические, различные стрессы, а также, что отмечают многие специалисты, нежелание матери иметь данного ребенка. Не говоря уже о неудавшихся попытках прервать беременность</a:t>
            </a:r>
            <a:r>
              <a:rPr lang="ru-RU" alt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alt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418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64613" cy="836613"/>
          </a:xfrm>
        </p:spPr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 первых лет жизни</a:t>
            </a:r>
            <a:r>
              <a:rPr lang="ru-RU" alt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836613"/>
            <a:ext cx="8712968" cy="5832747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altLang="ru-RU" sz="2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 человека формируется на протяжении первых 12 лет его жизни,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период он наиболее уязвим.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Любые, казалось бы, малозначительные, удары, ушибы могут впоследствии сказаться на здоровье ребенка. 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Следует помнить, что </a:t>
            </a:r>
            <a:r>
              <a:rPr lang="ru-RU" alt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травмы головы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нарушить деятельность мозга в любом возрасте, но в период созревания, то есть </a:t>
            </a:r>
            <a:r>
              <a:rPr lang="ru-RU" altLang="ru-RU" sz="28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12 лет, они особенно опасны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Отрицательно сказываются на формировании мозга и любые заболевания в младенчестве, если они проходят с длительной высокой температурой, а также прием некоторых сильнодействующих препаратов.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6370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260648"/>
            <a:ext cx="8640960" cy="1512168"/>
          </a:xfrm>
        </p:spPr>
        <p:txBody>
          <a:bodyPr>
            <a:noAutofit/>
          </a:bodyPr>
          <a:lstStyle/>
          <a:p>
            <a:pPr algn="just"/>
            <a:r>
              <a:rPr lang="ru-RU" alt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биологических факторов имеет решающее значение в первые годы жизни ребенка, но затем возрастает роль социально-психологических моментов, и прежде всего семейной обстановки</a:t>
            </a:r>
            <a:endParaRPr lang="ru-RU" alt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916832"/>
            <a:ext cx="8856984" cy="4392488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FontTx/>
              <a:buNone/>
            </a:pPr>
            <a:r>
              <a:rPr lang="ru-RU" altLang="ru-RU" sz="27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altLang="ru-RU" sz="27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подрастает (где-то после двух лет), </a:t>
            </a:r>
          </a:p>
          <a:p>
            <a:pPr marL="0" indent="0" algn="just">
              <a:spcBef>
                <a:spcPts val="0"/>
              </a:spcBef>
              <a:buFontTx/>
              <a:buNone/>
            </a:pPr>
            <a:r>
              <a:rPr lang="ru-RU" altLang="ru-RU" sz="27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и становление его психики начинает оказывать серьезнейшее влияние окружающая обстановка, в первую очередь, естественно, в семье, характер отношений со взрослыми. </a:t>
            </a:r>
          </a:p>
          <a:p>
            <a:pPr marL="0" indent="0" algn="just">
              <a:spcBef>
                <a:spcPts val="0"/>
              </a:spcBef>
              <a:buFontTx/>
              <a:buNone/>
              <a:tabLst>
                <a:tab pos="0" algn="l"/>
              </a:tabLst>
            </a:pPr>
            <a:r>
              <a:rPr lang="ru-RU" altLang="ru-RU" sz="27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7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Безусловно</a:t>
            </a:r>
            <a:r>
              <a:rPr lang="ru-RU" altLang="ru-RU" sz="27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малыш живет среди людей, постоянно конфликтующих друг с другом, отголоски этих конфликтов (как бы взрослые ни старались их скрыть, а зачастую они не очень-то и скрывают) обязательно доносятся до него и каждый раз больно ранят его душу</a:t>
            </a:r>
            <a:r>
              <a:rPr lang="ru-RU" altLang="ru-RU" sz="27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7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270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altLang="ru-RU" sz="27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009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764704"/>
            <a:ext cx="8424936" cy="5832648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Причиной развития СДВГ может стать и другая крайность, когда ребенок становится в доме </a:t>
            </a:r>
            <a:r>
              <a:rPr lang="ru-RU" altLang="ru-RU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центром Вселенной, </a:t>
            </a: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все подчинено его желаниям, когда с ним носятся, постоянно опекают, стараются угодить. </a:t>
            </a:r>
          </a:p>
          <a:p>
            <a:pPr algn="just">
              <a:buFontTx/>
              <a:buNone/>
            </a:pP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Какими бы ни были биологические задатки малыша, при таком воспитании он теряет чувство реальности и контроля. </a:t>
            </a:r>
          </a:p>
          <a:p>
            <a:pPr algn="just">
              <a:buFontTx/>
              <a:buNone/>
            </a:pPr>
            <a:r>
              <a:rPr lang="ru-RU" alt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А вот разумное, правильное воспитание может компенсировать даже серьезную патологию. </a:t>
            </a:r>
          </a:p>
        </p:txBody>
      </p:sp>
    </p:spTree>
    <p:extLst>
      <p:ext uri="{BB962C8B-B14F-4D97-AF65-F5344CB8AC3E}">
        <p14:creationId xmlns:p14="http://schemas.microsoft.com/office/powerpoint/2010/main" xmlns="" val="226485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325</TotalTime>
  <Words>777</Words>
  <Application>Microsoft Office PowerPoint</Application>
  <PresentationFormat>Экран (4:3)</PresentationFormat>
  <Paragraphs>90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Волна</vt:lpstr>
      <vt:lpstr>ДЕТСКАЯ  ГИПЕРАКТИВНОСТЬ</vt:lpstr>
      <vt:lpstr>Слайд 2</vt:lpstr>
      <vt:lpstr>Слайд 3</vt:lpstr>
      <vt:lpstr>Причины возникновения гиперактивности и нарушения внимания</vt:lpstr>
      <vt:lpstr>Наследственность</vt:lpstr>
      <vt:lpstr>Беременность и роды</vt:lpstr>
      <vt:lpstr>Опасности первых лет жизни </vt:lpstr>
      <vt:lpstr>Значение биологических факторов имеет решающее значение в первые годы жизни ребенка, но затем возрастает роль социально-психологических моментов, и прежде всего семейной обстановки</vt:lpstr>
      <vt:lpstr>Слайд 9</vt:lpstr>
      <vt:lpstr>Питание</vt:lpstr>
      <vt:lpstr>Окружающая среда - природа</vt:lpstr>
      <vt:lpstr>Окружающая среда - техника</vt:lpstr>
      <vt:lpstr>Слайд 13</vt:lpstr>
      <vt:lpstr>Характеристика нарушений</vt:lpstr>
      <vt:lpstr>Характеристика нарушений</vt:lpstr>
      <vt:lpstr>Характеристика нарушений</vt:lpstr>
      <vt:lpstr>Слайд 17</vt:lpstr>
      <vt:lpstr>Слайд 18</vt:lpstr>
      <vt:lpstr>Слайд 19</vt:lpstr>
      <vt:lpstr>Слайд 20</vt:lpstr>
      <vt:lpstr>Слайд 21</vt:lpstr>
      <vt:lpstr>Слайд 22</vt:lpstr>
      <vt:lpstr>Необходимость тренировок  </vt:lpstr>
      <vt:lpstr>Слайд 24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ДЕТСКАЯ  ГИПЕРАКТИВНОСТЬ</dc:title>
  <dc:creator>Leon</dc:creator>
  <cp:lastModifiedBy>Ольга</cp:lastModifiedBy>
  <cp:revision>20</cp:revision>
  <dcterms:created xsi:type="dcterms:W3CDTF">2014-03-24T16:10:45Z</dcterms:created>
  <dcterms:modified xsi:type="dcterms:W3CDTF">2014-03-27T09:24:18Z</dcterms:modified>
</cp:coreProperties>
</file>